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6" r:id="rId3"/>
    <p:sldId id="277" r:id="rId4"/>
    <p:sldId id="258" r:id="rId5"/>
    <p:sldId id="278" r:id="rId6"/>
    <p:sldId id="279" r:id="rId7"/>
    <p:sldId id="260" r:id="rId8"/>
    <p:sldId id="262" r:id="rId9"/>
    <p:sldId id="265" r:id="rId10"/>
    <p:sldId id="264" r:id="rId11"/>
    <p:sldId id="266" r:id="rId12"/>
    <p:sldId id="267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49:54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0,'472'0,"-449"0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9.9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1,'1'2,"0"-1,-1 1,1 0,0-1,0 1,0-1,0 1,1-1,-1 0,0 1,1-1,-1 0,0 0,1 0,0 0,-1 0,4 1,30 15,-15-12,1 0,32 2,14 4,-20-4,1-2,0-2,85-6,-26 0,390 3,-475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0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0,'1206'0,"-1191"1,0 1,0 0,19 6,20 2,-34-7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3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0,'9'0,"1"0,0 1,-1 0,1 0,-1 1,1 1,-1-1,0 1,0 1,0 0,12 6,-11-5,0 0,1-2,-1 1,1-1,0-1,0 0,23 1,85-5,-50-1,480 3,-526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4.7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0,'7'1,"0"0,0 0,-1 1,1 0,8 4,11 3,-16-7,23 7,0-2,1-1,44 2,-42-6,58 12,-41-5,7 2,-33-5,0-2,42 2,-5-5,108-4,-101-9,-52 7,1 2,27-2,-30 3,0 0,26-7,13-2,-35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07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0,'55'21,"50"2,-65-12,0-2,0-3,73 4,385-11,-475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2.2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28,'25'-1,"1"-2,32-7,-31 5,47-3,189 8,-241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4.2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29,'93'1,"103"-3,-125-10,-52 7,1 2,27-3,611 5,-321 3,-314-2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5.8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0,'421'0,"-401"1,0 1,34 8,-33-5,1-1,23 0,264-3,-147-2,-139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01:50:17.9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54,'525'0,"-505"-1,0-1,34-8,-32 5,-1 1,25 0,-28 3,11 1,1-2,0-1,31-7,-41 6,0 1,33-1,-31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C47C8-84EC-47B6-AF0D-4108FA751175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2A1E1-06A5-44A4-913A-9B153F382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5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7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5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251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1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422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4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3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0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2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5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1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8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05796-AC64-4AC1-8090-EF6DFFE99590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C18C10E-B71F-4F7A-B1DA-50CFBD68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C9F3A513-1081-399E-9AC7-97EDE173B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9943C5-0009-3DE9-60BF-2F5802D7C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CO2 Emission Trends</a:t>
            </a:r>
          </a:p>
        </p:txBody>
      </p:sp>
    </p:spTree>
    <p:extLst>
      <p:ext uri="{BB962C8B-B14F-4D97-AF65-F5344CB8AC3E}">
        <p14:creationId xmlns:p14="http://schemas.microsoft.com/office/powerpoint/2010/main" val="8757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BFF8-61F0-3825-6B26-7E8AA1A1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671298"/>
          </a:xfrm>
        </p:spPr>
        <p:txBody>
          <a:bodyPr>
            <a:normAutofit/>
          </a:bodyPr>
          <a:lstStyle/>
          <a:p>
            <a:r>
              <a:rPr lang="en-US" dirty="0"/>
              <a:t>Timeframes Comparison</a:t>
            </a:r>
          </a:p>
        </p:txBody>
      </p:sp>
      <p:sp>
        <p:nvSpPr>
          <p:cNvPr id="18" name="Isosceles Triangle 8">
            <a:extLst>
              <a:ext uri="{FF2B5EF4-FFF2-40B4-BE49-F238E27FC236}">
                <a16:creationId xmlns:a16="http://schemas.microsoft.com/office/drawing/2014/main" id="{339B2E5C-7D38-46FD-A927-39796E8F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2CCFE3-2CB0-7B65-BE9D-FE1E016C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5" r="15866" b="3"/>
          <a:stretch/>
        </p:blipFill>
        <p:spPr>
          <a:xfrm>
            <a:off x="4933017" y="1280898"/>
            <a:ext cx="3898536" cy="2731772"/>
          </a:xfrm>
          <a:prstGeom prst="rect">
            <a:avLst/>
          </a:prstGeom>
        </p:spPr>
      </p:pic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34B6917-353F-C0CA-7A88-67C748C02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8" r="11263" b="-4"/>
          <a:stretch/>
        </p:blipFill>
        <p:spPr>
          <a:xfrm>
            <a:off x="4997681" y="4010381"/>
            <a:ext cx="3833872" cy="272948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90FDC0D-4E1F-3134-3BAA-6AE92E1C7E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13881" b="-2"/>
          <a:stretch/>
        </p:blipFill>
        <p:spPr>
          <a:xfrm>
            <a:off x="593911" y="4010381"/>
            <a:ext cx="3896658" cy="2725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DE1415-F165-D26D-A5BB-61AE8CE41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8" y="1348264"/>
            <a:ext cx="4678960" cy="2662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9EC1F0-6F40-DDD3-9D12-67C8B96C4F62}"/>
              </a:ext>
            </a:extLst>
          </p:cNvPr>
          <p:cNvSpPr txBox="1"/>
          <p:nvPr/>
        </p:nvSpPr>
        <p:spPr>
          <a:xfrm>
            <a:off x="677334" y="2326166"/>
            <a:ext cx="1476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Exponential Regression Needed</a:t>
            </a:r>
          </a:p>
        </p:txBody>
      </p:sp>
    </p:spTree>
    <p:extLst>
      <p:ext uri="{BB962C8B-B14F-4D97-AF65-F5344CB8AC3E}">
        <p14:creationId xmlns:p14="http://schemas.microsoft.com/office/powerpoint/2010/main" val="186346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99EE-63D3-DE6F-92BF-353E150C7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>
            <a:normAutofit/>
          </a:bodyPr>
          <a:lstStyle/>
          <a:p>
            <a:r>
              <a:rPr lang="en-US" dirty="0"/>
              <a:t>Timeframes Comparison</a:t>
            </a:r>
          </a:p>
        </p:txBody>
      </p:sp>
      <p:sp>
        <p:nvSpPr>
          <p:cNvPr id="18" name="Isosceles Triangle 8">
            <a:extLst>
              <a:ext uri="{FF2B5EF4-FFF2-40B4-BE49-F238E27FC236}">
                <a16:creationId xmlns:a16="http://schemas.microsoft.com/office/drawing/2014/main" id="{339B2E5C-7D38-46FD-A927-39796E8F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057F0E8-5221-380A-6FBC-72101BBB0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r="11448" b="-4"/>
          <a:stretch/>
        </p:blipFill>
        <p:spPr>
          <a:xfrm>
            <a:off x="4833922" y="4141041"/>
            <a:ext cx="3795738" cy="271695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0C3E47-BDD2-6F8D-EA33-414240BD3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5" r="15866" b="3"/>
          <a:stretch/>
        </p:blipFill>
        <p:spPr>
          <a:xfrm>
            <a:off x="4773135" y="1444403"/>
            <a:ext cx="3856525" cy="2702335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2BC5457-CFE3-27C4-4879-E606B71BC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r="15230" b="-5"/>
          <a:stretch/>
        </p:blipFill>
        <p:spPr>
          <a:xfrm>
            <a:off x="907902" y="1444403"/>
            <a:ext cx="3795738" cy="270233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7EA21C1-4F69-B18D-46F2-732311B760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13881" b="-2"/>
          <a:stretch/>
        </p:blipFill>
        <p:spPr>
          <a:xfrm>
            <a:off x="838406" y="4143546"/>
            <a:ext cx="3865233" cy="2703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FB1D2-95A9-1AF4-DFCC-B6041629C86A}"/>
              </a:ext>
            </a:extLst>
          </p:cNvPr>
          <p:cNvSpPr txBox="1"/>
          <p:nvPr/>
        </p:nvSpPr>
        <p:spPr>
          <a:xfrm>
            <a:off x="3821793" y="3378570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R2=0.987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C0097-642B-11D9-8D83-2ABED35EEB62}"/>
              </a:ext>
            </a:extLst>
          </p:cNvPr>
          <p:cNvSpPr txBox="1"/>
          <p:nvPr/>
        </p:nvSpPr>
        <p:spPr>
          <a:xfrm>
            <a:off x="3794899" y="6165219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4B660-04C7-669A-8F51-EE324E1D04B3}"/>
              </a:ext>
            </a:extLst>
          </p:cNvPr>
          <p:cNvSpPr txBox="1"/>
          <p:nvPr/>
        </p:nvSpPr>
        <p:spPr>
          <a:xfrm>
            <a:off x="7481856" y="6165219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R2=0.964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14D47-4E3C-581F-3D5A-F9C06D45CA28}"/>
              </a:ext>
            </a:extLst>
          </p:cNvPr>
          <p:cNvSpPr txBox="1"/>
          <p:nvPr/>
        </p:nvSpPr>
        <p:spPr>
          <a:xfrm>
            <a:off x="7481856" y="3378570"/>
            <a:ext cx="663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R2=0.907</a:t>
            </a:r>
          </a:p>
        </p:txBody>
      </p:sp>
    </p:spTree>
    <p:extLst>
      <p:ext uri="{BB962C8B-B14F-4D97-AF65-F5344CB8AC3E}">
        <p14:creationId xmlns:p14="http://schemas.microsoft.com/office/powerpoint/2010/main" val="37705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8651-4C99-2E7D-6E19-2878D94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9097"/>
            <a:ext cx="8596668" cy="660400"/>
          </a:xfrm>
        </p:spPr>
        <p:txBody>
          <a:bodyPr/>
          <a:lstStyle/>
          <a:p>
            <a:r>
              <a:rPr lang="en-US" dirty="0"/>
              <a:t>Prediction Model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A3FEC7C-EF66-4C9E-4795-FFCA17E48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093509"/>
            <a:ext cx="6449330" cy="54921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0CC7A2-5457-CB51-3C04-B7F87A5ACE69}"/>
                  </a:ext>
                </a:extLst>
              </p14:cNvPr>
              <p14:cNvContentPartPr/>
              <p14:nvPr/>
            </p14:nvContentPartPr>
            <p14:xfrm>
              <a:off x="914304" y="2978755"/>
              <a:ext cx="1785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0CC7A2-5457-CB51-3C04-B7F87A5ACE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304" y="2870755"/>
                <a:ext cx="286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82581A-4527-D30A-5CA2-C5EA2C5980AD}"/>
                  </a:ext>
                </a:extLst>
              </p14:cNvPr>
              <p14:cNvContentPartPr/>
              <p14:nvPr/>
            </p14:nvContentPartPr>
            <p14:xfrm>
              <a:off x="2073504" y="3007195"/>
              <a:ext cx="489960" cy="9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82581A-4527-D30A-5CA2-C5EA2C5980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864" y="2899195"/>
                <a:ext cx="597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045F96-30C0-B4F7-878E-8EE801142593}"/>
                  </a:ext>
                </a:extLst>
              </p14:cNvPr>
              <p14:cNvContentPartPr/>
              <p14:nvPr/>
            </p14:nvContentPartPr>
            <p14:xfrm>
              <a:off x="3704664" y="2997475"/>
              <a:ext cx="357480" cy="2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045F96-30C0-B4F7-878E-8EE8011425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1024" y="2889475"/>
                <a:ext cx="4651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670A64-9228-01C3-9365-B0FCE82967B9}"/>
                  </a:ext>
                </a:extLst>
              </p14:cNvPr>
              <p14:cNvContentPartPr/>
              <p14:nvPr/>
            </p14:nvContentPartPr>
            <p14:xfrm>
              <a:off x="5212704" y="2978755"/>
              <a:ext cx="423720" cy="38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670A64-9228-01C3-9365-B0FCE82967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9064" y="2870755"/>
                <a:ext cx="531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454FA0-7932-1A0E-6C56-3DD01941CE7C}"/>
                  </a:ext>
                </a:extLst>
              </p14:cNvPr>
              <p14:cNvContentPartPr/>
              <p14:nvPr/>
            </p14:nvContentPartPr>
            <p14:xfrm>
              <a:off x="6693024" y="2978755"/>
              <a:ext cx="329040" cy="29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454FA0-7932-1A0E-6C56-3DD01941CE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39024" y="2870755"/>
                <a:ext cx="436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4184EB-9435-A858-F62B-3CCC7A474716}"/>
                  </a:ext>
                </a:extLst>
              </p14:cNvPr>
              <p14:cNvContentPartPr/>
              <p14:nvPr/>
            </p14:nvContentPartPr>
            <p14:xfrm>
              <a:off x="923664" y="1413475"/>
              <a:ext cx="178560" cy="1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4184EB-9435-A858-F62B-3CCC7A474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9664" y="1305835"/>
                <a:ext cx="286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3CC882-D15E-E5EE-5C29-86E7CE0A6FE2}"/>
                  </a:ext>
                </a:extLst>
              </p14:cNvPr>
              <p14:cNvContentPartPr/>
              <p14:nvPr/>
            </p14:nvContentPartPr>
            <p14:xfrm>
              <a:off x="2064504" y="1422475"/>
              <a:ext cx="527040" cy="1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3CC882-D15E-E5EE-5C29-86E7CE0A6F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10504" y="1314835"/>
                <a:ext cx="634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3BB5C7-6776-74B8-A678-96145AC1DA55}"/>
                  </a:ext>
                </a:extLst>
              </p14:cNvPr>
              <p14:cNvContentPartPr/>
              <p14:nvPr/>
            </p14:nvContentPartPr>
            <p14:xfrm>
              <a:off x="3694944" y="1385755"/>
              <a:ext cx="395280" cy="10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3BB5C7-6776-74B8-A678-96145AC1DA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1304" y="1277755"/>
                <a:ext cx="502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3987B2-3EA3-FAEA-4EDD-82425E3AC911}"/>
                  </a:ext>
                </a:extLst>
              </p14:cNvPr>
              <p14:cNvContentPartPr/>
              <p14:nvPr/>
            </p14:nvContentPartPr>
            <p14:xfrm>
              <a:off x="5222064" y="1375675"/>
              <a:ext cx="357120" cy="19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3987B2-3EA3-FAEA-4EDD-82425E3AC9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68424" y="1267675"/>
                <a:ext cx="4647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227CB3A-45F8-0E4D-E019-0F799D815DB7}"/>
                  </a:ext>
                </a:extLst>
              </p14:cNvPr>
              <p14:cNvContentPartPr/>
              <p14:nvPr/>
            </p14:nvContentPartPr>
            <p14:xfrm>
              <a:off x="6655224" y="1394755"/>
              <a:ext cx="404640" cy="30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227CB3A-45F8-0E4D-E019-0F799D815D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01224" y="1287115"/>
                <a:ext cx="512280" cy="2466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0F6DFEB-6F71-4EBD-596D-9430BE382A12}"/>
              </a:ext>
            </a:extLst>
          </p:cNvPr>
          <p:cNvSpPr txBox="1"/>
          <p:nvPr/>
        </p:nvSpPr>
        <p:spPr>
          <a:xfrm>
            <a:off x="7200478" y="1159497"/>
            <a:ext cx="255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Emission in 2021 per our dataset : 37,123.85 million MtCO2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A85E5-DC18-B674-6AD1-E2BCA3390D03}"/>
              </a:ext>
            </a:extLst>
          </p:cNvPr>
          <p:cNvSpPr txBox="1"/>
          <p:nvPr/>
        </p:nvSpPr>
        <p:spPr>
          <a:xfrm>
            <a:off x="7248412" y="2877474"/>
            <a:ext cx="2458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2000-2021 and 1980-2021 quite close in terms of predictions, signs of a constant growth rate for the last 40 years.</a:t>
            </a:r>
          </a:p>
        </p:txBody>
      </p:sp>
    </p:spTree>
    <p:extLst>
      <p:ext uri="{BB962C8B-B14F-4D97-AF65-F5344CB8AC3E}">
        <p14:creationId xmlns:p14="http://schemas.microsoft.com/office/powerpoint/2010/main" val="85666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F298-0EAD-E704-F285-7762EF9C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136203" cy="788894"/>
          </a:xfrm>
        </p:spPr>
        <p:txBody>
          <a:bodyPr>
            <a:normAutofit/>
          </a:bodyPr>
          <a:lstStyle/>
          <a:p>
            <a:r>
              <a:rPr lang="en-US" sz="3200" dirty="0"/>
              <a:t>Model Comparison (Removing Exponential Outlier)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1394B2B-2D32-9092-E638-4F3151657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24" y="2240117"/>
            <a:ext cx="6282313" cy="2974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C44FC-D7D3-A455-8524-930ADBAACCE5}"/>
              </a:ext>
            </a:extLst>
          </p:cNvPr>
          <p:cNvSpPr txBox="1"/>
          <p:nvPr/>
        </p:nvSpPr>
        <p:spPr>
          <a:xfrm flipH="1">
            <a:off x="542863" y="1465015"/>
            <a:ext cx="49883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en-US" b="0" i="0" dirty="0">
                <a:effectLst/>
                <a:latin typeface="-apple-system"/>
              </a:rPr>
              <a:t>Since 1900 the emission growth rate has drastically increased</a:t>
            </a:r>
            <a:r>
              <a:rPr lang="en-US" dirty="0">
                <a:latin typeface="-apple-system"/>
              </a:rPr>
              <a:t>.</a:t>
            </a:r>
            <a:r>
              <a:rPr lang="en-US" b="0" i="0" dirty="0">
                <a:effectLst/>
                <a:latin typeface="-apple-system"/>
              </a:rPr>
              <a:t> The predicted emission shifted upward over the years. </a:t>
            </a:r>
          </a:p>
          <a:p>
            <a:pPr marL="342900" indent="-342900" algn="l">
              <a:buAutoNum type="arabicParenR"/>
            </a:pPr>
            <a:endParaRPr lang="en-US" b="0" i="0" dirty="0">
              <a:effectLst/>
              <a:latin typeface="-apple-system"/>
            </a:endParaRPr>
          </a:p>
          <a:p>
            <a:pPr marL="342900" indent="-342900" algn="l">
              <a:buAutoNum type="arabicParenR"/>
            </a:pPr>
            <a:r>
              <a:rPr lang="en-US" b="0" i="0" dirty="0">
                <a:effectLst/>
                <a:latin typeface="-apple-system"/>
              </a:rPr>
              <a:t>The graphs shows that the emission level does seems to want to plateau in term of growth rate.</a:t>
            </a:r>
          </a:p>
          <a:p>
            <a:pPr marL="342900" indent="-342900" algn="l">
              <a:buAutoNum type="arabicParenR"/>
            </a:pPr>
            <a:endParaRPr lang="en-US" dirty="0">
              <a:latin typeface="-apple-system"/>
            </a:endParaRPr>
          </a:p>
          <a:p>
            <a:pPr marL="342900" indent="-342900" algn="l">
              <a:buAutoNum type="arabicParenR"/>
            </a:pPr>
            <a:r>
              <a:rPr lang="en-US" b="0" i="0" dirty="0">
                <a:effectLst/>
                <a:latin typeface="-apple-system"/>
              </a:rPr>
              <a:t>All graphs shows that the CO2 level will keep increasing with the current global emission rate. This is true for all 3 predictions. 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r>
              <a:rPr lang="en-US" b="0" i="0" dirty="0">
                <a:solidFill>
                  <a:schemeClr val="accent5"/>
                </a:solidFill>
                <a:effectLst/>
                <a:latin typeface="-apple-system"/>
              </a:rPr>
              <a:t>Hence, we will not meet the Paris Accord Goal of around ~16000 MtCO2 by 2030 (assuming same trend).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7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DC73-9F65-B38A-8821-06C53582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  <a:b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AF9E-5190-ED31-62CE-0EDB78CCA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dataset provides detailed emissions level by country for over 200 years. This can give us an insight into how each country's emission level changes over the course of history.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By grouping countries together, we can identify large emitting countries quickly and target them to reduce emissions the most. For this task, we utilized unsupervised learning techniques, specifically K-means clustering. We focused on 1970, 2000,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4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D375-AD7A-331F-8D41-238CF9B7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1970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1F7B1-DE50-8DBD-94B5-978E708E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975069" cy="47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4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CF4A-4878-9152-89B0-DDA204F0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604B-1A59-EA03-D101-1AE115AE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76981"/>
            <a:ext cx="6017264" cy="45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1478-50C2-4D1C-9D41-51BDBA2D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ML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A4285-D9D0-8925-E554-F24B33E7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5735211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67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A6D9-3E3B-6133-389D-7B9C0FFB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713"/>
          </a:xfrm>
        </p:spPr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50C7-9ECC-B846-3110-B902D3B3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6313"/>
            <a:ext cx="8596668" cy="969110"/>
          </a:xfrm>
        </p:spPr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Deep neural networks can learn from large sets of input data, regardless of data complexity. We wanted to explore deep neural networks to see if it's a good use case for our dataset as well.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099B6-3E22-8708-7527-D3C8E75E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89352"/>
            <a:ext cx="6262525" cy="424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06E0C-8C88-2E13-4A21-8B6A2E278D5C}"/>
              </a:ext>
            </a:extLst>
          </p:cNvPr>
          <p:cNvSpPr txBox="1"/>
          <p:nvPr/>
        </p:nvSpPr>
        <p:spPr>
          <a:xfrm>
            <a:off x="6795247" y="3589248"/>
            <a:ext cx="2664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Not a good fit because it does not work on continuous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9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D9E6-5390-27ED-B8BD-2687A580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5BB7E-1C46-71A6-89DD-99F91474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C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ountry emission by year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Country emission by trend (1750-2021)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Global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77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F951-BD1C-98BD-64A4-33B8B8DDC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14" y="369440"/>
            <a:ext cx="8596668" cy="668694"/>
          </a:xfrm>
        </p:spPr>
        <p:txBody>
          <a:bodyPr/>
          <a:lstStyle/>
          <a:p>
            <a:r>
              <a:rPr lang="en-US" dirty="0"/>
              <a:t>What is Climate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9A3DB-D8F2-2365-EE56-10D0EE574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57" y="1259295"/>
            <a:ext cx="5474900" cy="498423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Climate change refers to long-term shifts in temperatures and weather patterns. </a:t>
            </a:r>
          </a:p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Climate changes may be natural, such as through variations in the solar cycle. Since the 1800s,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human activities have been the main driver of climate change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 primarily due to burning fossil fuels such as coal, oil and gas.</a:t>
            </a:r>
          </a:p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Burning fossil fuels generates greenhouse gas emissions that act like a blanket wrapped around the Earth, trapping the sun’s heat and raising temperatures.</a:t>
            </a:r>
          </a:p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Examples of greenhouse gas emissions that are causing climate change include carbon dioxide and methane. </a:t>
            </a:r>
          </a:p>
          <a:p>
            <a:pPr algn="l"/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Energy, industry, transport, buildings, agriculture and land use are among the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main contributors to greenhouse gas emissions.</a:t>
            </a:r>
            <a:endParaRPr lang="en-US" b="0" i="0" dirty="0">
              <a:solidFill>
                <a:srgbClr val="454545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1BA2-4DA2-A2CF-3281-3958145D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243525"/>
            <a:ext cx="8923866" cy="365125"/>
          </a:xfrm>
        </p:spPr>
        <p:txBody>
          <a:bodyPr/>
          <a:lstStyle/>
          <a:p>
            <a:r>
              <a:rPr lang="en-US" dirty="0"/>
              <a:t>Reference: https://www.un.org/en/climatechange/what-is-climate-change | Image: https://www.britannica.com/science/greenhouse-gas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964C6-3F3B-BA84-9B6E-150A4CAF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20" y="1489787"/>
            <a:ext cx="6138367" cy="35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B698-B3CB-7A56-39C8-377F4832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DFB7-6915-D818-2D37-BC5244CD7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6518"/>
            <a:ext cx="8843184" cy="5064964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The Paris climate accord goal of CO2 emission by 2030 will not be reached (40% CO2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emission reduction rate compared to the 1990's level). 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-apple-system"/>
              </a:rPr>
              <a:t>Almost triple the target rate set for 2030 (~16000 MtCO2) based on current assumptions.</a:t>
            </a: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China (30.9%), USA (13.5%), India (7.3%) are the world biggest polluters. 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-apple-system"/>
              </a:rPr>
              <a:t>These 3 countries emitted more than 51.7% (19189 MtCO2) of all global CO2 in 2021. </a:t>
            </a: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Trend of how emitting countries change throughout history. 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-apple-system"/>
              </a:rPr>
              <a:t>Largest emitter in 1970 were the USA, as well as in 2000, and eventually they were surpassed by China in 2021, with India close behind.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4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BEE3-5AC0-BF8C-288D-DDAD06480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9" y="227045"/>
            <a:ext cx="8596668" cy="734008"/>
          </a:xfrm>
        </p:spPr>
        <p:txBody>
          <a:bodyPr/>
          <a:lstStyle/>
          <a:p>
            <a:r>
              <a:rPr lang="en-US" dirty="0"/>
              <a:t>The Paris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0322D-3BA4-C463-7222-94D7B3DCC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961054"/>
            <a:ext cx="9259769" cy="5080308"/>
          </a:xfrm>
        </p:spPr>
        <p:txBody>
          <a:bodyPr>
            <a:normAutofit/>
          </a:bodyPr>
          <a:lstStyle/>
          <a:p>
            <a:pPr algn="l"/>
            <a:endParaRPr lang="en-US" sz="2000" b="0" i="0" dirty="0">
              <a:solidFill>
                <a:srgbClr val="424245"/>
              </a:solidFill>
              <a:effectLst/>
              <a:latin typeface="Merriweather Sans Regular"/>
            </a:endParaRPr>
          </a:p>
          <a:p>
            <a:pPr algn="l"/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The Paris Agreement is a 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legally binding international treaty on climate change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. It was adopted by 196 Parties at the 21</a:t>
            </a:r>
            <a:r>
              <a:rPr lang="en-US" sz="2000" b="0" i="0" baseline="30000" dirty="0">
                <a:solidFill>
                  <a:srgbClr val="424245"/>
                </a:solidFill>
                <a:effectLst/>
                <a:latin typeface="Merriweather Sans Regular"/>
              </a:rPr>
              <a:t>st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 Conference of the Parties in Paris, on 12 December 2015 and entered into force on 4 November 2016.</a:t>
            </a:r>
          </a:p>
          <a:p>
            <a:pPr algn="l"/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Its goal is to 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limit global warming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 to well below 2, 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preferably to 1.5 degrees Celsius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, compared to pre-industrial levels.</a:t>
            </a:r>
          </a:p>
          <a:p>
            <a:pPr algn="l"/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To achieve this long-term temperature goal, countries aim to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 reach global peaking of greenhouse gas emissions as soon as possible 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to achieve a climate neutral world by mid-century.</a:t>
            </a:r>
          </a:p>
          <a:p>
            <a:pPr algn="l"/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The Paris Agreement is </a:t>
            </a:r>
            <a:r>
              <a:rPr lang="en-US" sz="2000" b="1" i="0" dirty="0">
                <a:solidFill>
                  <a:srgbClr val="424245"/>
                </a:solidFill>
                <a:effectLst/>
                <a:latin typeface="Merriweather Sans Regular"/>
              </a:rPr>
              <a:t>a landmark</a:t>
            </a:r>
            <a:r>
              <a:rPr lang="en-US" sz="2000" b="0" i="0" dirty="0">
                <a:solidFill>
                  <a:srgbClr val="424245"/>
                </a:solidFill>
                <a:effectLst/>
                <a:latin typeface="Merriweather Sans Regular"/>
              </a:rPr>
              <a:t> in the multilateral climate change process because, for the first time, a binding agreement brings all nations into a common cause to undertake ambitious efforts to combat climate change and adapt to its effects.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AEF34-D5C6-542C-CDF3-DF5A7706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Reference: https://unfccc.int/process-and-meetings/the-paris-agreement/the-paris-agreement</a:t>
            </a:r>
          </a:p>
        </p:txBody>
      </p:sp>
    </p:spTree>
    <p:extLst>
      <p:ext uri="{BB962C8B-B14F-4D97-AF65-F5344CB8AC3E}">
        <p14:creationId xmlns:p14="http://schemas.microsoft.com/office/powerpoint/2010/main" val="14798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CF6B-3C41-32A6-CA29-55CD5033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9014"/>
          </a:xfrm>
        </p:spPr>
        <p:txBody>
          <a:bodyPr>
            <a:normAutofit/>
          </a:bodyPr>
          <a:lstStyle/>
          <a:p>
            <a:r>
              <a:rPr lang="en-US" b="0" i="0" dirty="0"/>
              <a:t>Dataset Selection and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B7C79-2285-FEF2-5F07-A4512D21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5"/>
            <a:ext cx="8596668" cy="5042814"/>
          </a:xfrm>
        </p:spPr>
        <p:txBody>
          <a:bodyPr/>
          <a:lstStyle/>
          <a:p>
            <a:r>
              <a:rPr lang="en-US" sz="2400" dirty="0">
                <a:solidFill>
                  <a:srgbClr val="24292F"/>
                </a:solidFill>
                <a:latin typeface="-apple-system"/>
              </a:rPr>
              <a:t>The main goal of the project was to predict if the Paris Agreement would be achieved by analyzing the trends of CO2 emissions.</a:t>
            </a:r>
          </a:p>
          <a:p>
            <a:r>
              <a:rPr lang="en-US" sz="2400" dirty="0">
                <a:solidFill>
                  <a:srgbClr val="24292F"/>
                </a:solidFill>
                <a:latin typeface="-apple-system"/>
              </a:rPr>
              <a:t>The dataset was obtained from Kaggle and 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was provided by CICERO Center for International Climate Research.</a:t>
            </a:r>
          </a:p>
          <a:p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The dataset contained total CO2 Emissions (MtCO2) from coal, oil, gas, cement, flaring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, other sources, and per capita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 with &gt; 60,000 rows of data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 collected from 1750 to 2022.</a:t>
            </a:r>
            <a:endParaRPr 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To begin analysis of the dataset, it was imported into a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-apple-system"/>
              </a:rPr>
              <a:t>PostgresSQL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 database in PgAdmin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4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 using Amazon Web Services (RDS, S3, EC2), Google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-apple-system"/>
              </a:rPr>
              <a:t>Colab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, and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-apple-system"/>
              </a:rPr>
              <a:t>PySpark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6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77A7-9E7B-3CC1-2BA2-285F8C12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5AFF-DF7F-D546-8613-1D81C867A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8718-451D-C8A3-66FB-136033A9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A99D8-5D3C-0D8A-70CC-5E194E679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24292F"/>
                </a:solidFill>
                <a:latin typeface="-apple-system"/>
              </a:rPr>
              <a:t>Goals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Paris Accord states that the goal for CO2 emissions should be at least a 40% reduction by 2030 compared to 1990 CO2 levels (approx. 22 millions MtCO2). Goal is to analyze to see if this is achievable.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Statistical Analysis to find the countries that contributed the most to global CO2 emissions.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7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68E1-9E5A-32B1-FCF8-BEDEB35A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Cleaning</a:t>
            </a:r>
            <a:b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08F3-2A8A-2A8E-C854-DF19873B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dataset provided was cleaned and it was ready to be used for analysis. However, some cleaning was still done to properly used the data suc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h as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“global” were removed to analyze the global trend of CO2 and to come out with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2021 year was shown to analyze the 2021 biggest polluters.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2000 year was shown to analyze the 2020 biggest polluters.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rows except 1980 year was shown to analyze the 1980 biggest polluters.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3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9806-AA4E-1115-37DE-A922D24B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777E4-3BD6-ADA3-F5C0-C990D8A6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Linear Regression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Unsupervised Machine Learning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Deep Neural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1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CBB7-80E0-8F7B-4309-2FB85E18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9E1B4-23F9-5F22-3E87-DC12AF0B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Regressions were made for 4 different timeframes</a:t>
            </a:r>
          </a:p>
          <a:p>
            <a:pPr>
              <a:buFont typeface="+mj-lt"/>
              <a:buAutoNum type="arabicPeriod"/>
            </a:pPr>
            <a:r>
              <a:rPr lang="en-US" dirty="0"/>
              <a:t>1750-2021</a:t>
            </a:r>
          </a:p>
          <a:p>
            <a:pPr>
              <a:buFont typeface="+mj-lt"/>
              <a:buAutoNum type="arabicPeriod"/>
            </a:pPr>
            <a:r>
              <a:rPr lang="en-US" dirty="0"/>
              <a:t>1900-2021</a:t>
            </a:r>
          </a:p>
          <a:p>
            <a:pPr>
              <a:buFont typeface="+mj-lt"/>
              <a:buAutoNum type="arabicPeriod"/>
            </a:pPr>
            <a:r>
              <a:rPr lang="en-US" dirty="0"/>
              <a:t>2000-2021</a:t>
            </a:r>
          </a:p>
          <a:p>
            <a:pPr>
              <a:buFont typeface="+mj-lt"/>
              <a:buAutoNum type="arabicPeriod"/>
            </a:pPr>
            <a:r>
              <a:rPr lang="en-US" dirty="0"/>
              <a:t>1980-2021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0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1024</Words>
  <Application>Microsoft Office PowerPoint</Application>
  <PresentationFormat>Widescreen</PresentationFormat>
  <Paragraphs>76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-apple-system</vt:lpstr>
      <vt:lpstr>Arial</vt:lpstr>
      <vt:lpstr>Calibri</vt:lpstr>
      <vt:lpstr>Merriweather Sans Regular</vt:lpstr>
      <vt:lpstr>Roboto</vt:lpstr>
      <vt:lpstr>Slack-Lato</vt:lpstr>
      <vt:lpstr>Trebuchet MS</vt:lpstr>
      <vt:lpstr>Wingdings 3</vt:lpstr>
      <vt:lpstr>Facet</vt:lpstr>
      <vt:lpstr>CO2 Emission Trends</vt:lpstr>
      <vt:lpstr>What is Climate Change?</vt:lpstr>
      <vt:lpstr>The Paris Agreement</vt:lpstr>
      <vt:lpstr>Dataset Selection and Exploration</vt:lpstr>
      <vt:lpstr>PowerPoint Presentation</vt:lpstr>
      <vt:lpstr>Goals</vt:lpstr>
      <vt:lpstr>Data Cleaning </vt:lpstr>
      <vt:lpstr>Analysis</vt:lpstr>
      <vt:lpstr>Linear Regression</vt:lpstr>
      <vt:lpstr>Timeframes Comparison</vt:lpstr>
      <vt:lpstr>Timeframes Comparison</vt:lpstr>
      <vt:lpstr>Prediction Model Results</vt:lpstr>
      <vt:lpstr>Model Comparison (Removing Exponential Outlier)</vt:lpstr>
      <vt:lpstr>Unsupervised Machine Learning </vt:lpstr>
      <vt:lpstr>Unsupervised ML 1970</vt:lpstr>
      <vt:lpstr>Unsupervised ML 2000</vt:lpstr>
      <vt:lpstr>Unsupervised ML 2021</vt:lpstr>
      <vt:lpstr>Deep Neural Network</vt:lpstr>
      <vt:lpstr>Data Visualization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 Emission Trends</dc:title>
  <dc:creator>Lesly Boulos</dc:creator>
  <cp:lastModifiedBy>Jonathan Martin</cp:lastModifiedBy>
  <cp:revision>21</cp:revision>
  <dcterms:created xsi:type="dcterms:W3CDTF">2023-02-06T00:17:41Z</dcterms:created>
  <dcterms:modified xsi:type="dcterms:W3CDTF">2023-02-08T02:43:04Z</dcterms:modified>
</cp:coreProperties>
</file>